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56" r:id="rId3"/>
    <p:sldId id="257" r:id="rId4"/>
    <p:sldId id="258" r:id="rId5"/>
    <p:sldId id="277" r:id="rId6"/>
    <p:sldId id="278" r:id="rId7"/>
    <p:sldId id="259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79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4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 the name of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46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7563" y="2300906"/>
            <a:ext cx="72764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10 points to </a:t>
            </a:r>
            <a:r>
              <a:rPr lang="en-US" sz="4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expand on </a:t>
            </a:r>
            <a:r>
              <a:rPr lang="en-US" sz="4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this </a:t>
            </a:r>
            <a:r>
              <a:rPr lang="en-US" sz="4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claim and to shape my interpretation of the theme: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7467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1086" y="919564"/>
            <a:ext cx="6096000" cy="48082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(1)What embodies the </a:t>
            </a:r>
            <a:r>
              <a:rPr lang="en-US" sz="32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grand or super </a:t>
            </a:r>
            <a:r>
              <a:rPr lang="en-US" sz="3200" b="1" u="sng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competency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for a teacher described as artist is suggested to be the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power of reflection on the pedagogic situation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, to be able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to initiate a relevant and responsible course of action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susceptible to engender the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desired end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91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2019" y="573056"/>
            <a:ext cx="6096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(2) Such teacher should necessarily draw on both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theoretical knowledge and practical knowledge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at the same time. But, like an artist, he doesn't "go by the book" and is willing to take a calculated risk of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failure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(“He who is willing to err”)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…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The theoretical is brought into the scene to help in configuring a more intelligent solution to the problem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7148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0743" y="1080478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(3) This approach presupposes that </a:t>
            </a:r>
            <a:r>
              <a:rPr lang="en-US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pedagogic solutions are not duplicable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, since problems and cases are unique 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in the deepest sense of the word, 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despite  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their deceptive apparent 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familiarity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1709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7120" y="918125"/>
            <a:ext cx="69037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(4)To be artful, such critical encounter with theoretical knowledge is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pluralistic and eclectic, not monolithic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. This is rooted in the recognition that no piece of the formal or specialized knowledge of teaching is capable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to function as prescriptive 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and are inadequate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to dictate a course of action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6196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659805"/>
            <a:ext cx="690372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(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4 cont.)That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is why in an artful approach to teaching, the notion of </a:t>
            </a:r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creating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 </a:t>
            </a:r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"</a:t>
            </a:r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local“ pedagogic </a:t>
            </a:r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knowledge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 comes into play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4702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4800" y="681907"/>
            <a:ext cx="6497320" cy="5427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(5) In this sense, </a:t>
            </a:r>
            <a:r>
              <a:rPr lang="en-US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reflectivity and artfulness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are recognized as 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interchangeable and reciprocally reinforcing 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concepts and </a:t>
            </a:r>
            <a:r>
              <a:rPr lang="en-US" sz="36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share the same paradigm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, 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making the literature on effective teaching appear less divided and more integrated.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523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1720" y="126464"/>
            <a:ext cx="7244080" cy="5977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(6) 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it is evident 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that artful teachers follow the path of studio artists as far the </a:t>
            </a:r>
            <a:r>
              <a:rPr lang="en-US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art process 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is concerned. To be sure, the resemblance between the two world, the world of teaching and the world of art, are more in terms of the processes involved and the sort of </a:t>
            </a:r>
            <a:r>
              <a:rPr lang="en-US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rationality engaged in the making decisions and taking actions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828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9520" y="1071880"/>
            <a:ext cx="7142480" cy="5361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(7)Teachers who operate under this paradigm which represents an alternative to the mainstream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technical paradigm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, can be described as those who regard themselves as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"lifelong learners".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For them, in other words, the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teaching profession has an 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inexorable and intrinsic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tie with 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“learning”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2398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7120" y="384155"/>
            <a:ext cx="6096000" cy="64940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(7 cont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.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) Learning emanates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mainly from the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specific situation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leading to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p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ersonal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practical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professional knowing (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PPPK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).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Those who stop learning during their career (by relinquishing the concern for strengthening and broadening their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personal practical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professional knowledge) have effectively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stopped teaching at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least in the artistic sense of the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word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31214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7487" y="691849"/>
            <a:ext cx="7421638" cy="2922208"/>
          </a:xfrm>
        </p:spPr>
        <p:txBody>
          <a:bodyPr/>
          <a:lstStyle/>
          <a:p>
            <a:pPr algn="ctr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err="1" smtClean="0">
                <a:latin typeface="Algerian" panose="04020705040A02060702" pitchFamily="82" charset="0"/>
                <a:cs typeface="2  Aseman" panose="00000400000000000000" pitchFamily="2" charset="-78"/>
              </a:rPr>
              <a:t>Farhangian</a:t>
            </a:r>
            <a:r>
              <a:rPr lang="en-US" sz="3600" b="1" dirty="0" smtClean="0">
                <a:latin typeface="Algerian" panose="04020705040A02060702" pitchFamily="82" charset="0"/>
                <a:cs typeface="2  Aseman" panose="00000400000000000000" pitchFamily="2" charset="-78"/>
              </a:rPr>
              <a:t> </a:t>
            </a:r>
            <a:r>
              <a:rPr lang="en-US" sz="3600" b="1" dirty="0">
                <a:latin typeface="Algerian" panose="04020705040A02060702" pitchFamily="82" charset="0"/>
                <a:cs typeface="2  Aseman" panose="00000400000000000000" pitchFamily="2" charset="-78"/>
              </a:rPr>
              <a:t>University</a:t>
            </a:r>
            <a:r>
              <a:rPr lang="en-US" sz="3600" b="1" dirty="0" smtClean="0">
                <a:latin typeface="Algerian" panose="04020705040A02060702" pitchFamily="82" charset="0"/>
                <a:cs typeface="2  Aseman" panose="00000400000000000000" pitchFamily="2" charset="-78"/>
              </a:rPr>
              <a:t>,</a:t>
            </a:r>
            <a:r>
              <a:rPr lang="en-US" sz="3600" b="1" dirty="0">
                <a:latin typeface="Algerian" panose="04020705040A02060702" pitchFamily="82" charset="0"/>
                <a:cs typeface="2  Aseman" panose="00000400000000000000" pitchFamily="2" charset="-78"/>
              </a:rPr>
              <a:t> the symbol of </a:t>
            </a:r>
            <a:r>
              <a:rPr lang="en-US" sz="3600" b="1" dirty="0" smtClean="0">
                <a:latin typeface="Algerian" panose="04020705040A02060702" pitchFamily="82" charset="0"/>
                <a:cs typeface="2  Aseman" panose="00000400000000000000" pitchFamily="2" charset="-78"/>
              </a:rPr>
              <a:t>targeting </a:t>
            </a:r>
            <a:r>
              <a:rPr lang="en-US" sz="3600" b="1" dirty="0">
                <a:latin typeface="Algerian" panose="04020705040A02060702" pitchFamily="82" charset="0"/>
                <a:cs typeface="2  Aseman" panose="00000400000000000000" pitchFamily="2" charset="-78"/>
              </a:rPr>
              <a:t>new heights in Iranian teacher education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5105" y="3407366"/>
            <a:ext cx="7766936" cy="1900024"/>
          </a:xfrm>
        </p:spPr>
        <p:txBody>
          <a:bodyPr>
            <a:noAutofit/>
          </a:bodyPr>
          <a:lstStyle/>
          <a:p>
            <a:r>
              <a:rPr lang="en-US" sz="3600" b="1" i="1" dirty="0" smtClean="0"/>
              <a:t>Presented in the meeting at Aichi University of Education(AUE)</a:t>
            </a:r>
          </a:p>
          <a:p>
            <a:r>
              <a:rPr lang="en-US" sz="3600" b="1" i="1" dirty="0" smtClean="0"/>
              <a:t>July.4.2017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273134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40840" y="836136"/>
            <a:ext cx="6096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(7 cont.) The 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story of the </a:t>
            </a:r>
            <a:r>
              <a:rPr lang="en-US" sz="3600" b="1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UNESCO Chair in </a:t>
            </a:r>
            <a:r>
              <a:rPr lang="en-US" sz="3600" b="1" dirty="0" err="1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Farhangian</a:t>
            </a:r>
            <a:r>
              <a:rPr lang="en-US" sz="3600" b="1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 </a:t>
            </a:r>
            <a:r>
              <a:rPr lang="en-US" sz="3600" b="1" dirty="0" smtClean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University (2014) 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called </a:t>
            </a:r>
            <a:r>
              <a:rPr lang="en-US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"teachers as lifelong learners" 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is yet another manifestation of this basic concern and orientation the pursuit of which is of paramount importance for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Farhangian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University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508206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880517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(8) Reflection and artful behavior is not necessarily an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individualistic posture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. Collective action can of course breed synergy and energizes the reflection and artful action while mitigating, at the same time, the severe problem of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teachers' professional isolation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,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itself a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highly positive byproduct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01357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3840" y="559898"/>
            <a:ext cx="7299960" cy="6085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(9) After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Schon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, I would argue that the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problem of public confidence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in the teaching profession can only be cured if the shift from technical to artistic takes place. Otherwise the confidence will not be restored and the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credibility of formal educational systems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 will suffer at an increasing rate, especially in light of new educational possibilities that 21st century revolutionary technologies has made available to concerned parties.... I mean the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cyber educational opportunities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which threaten the very existence of traditional schooling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239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5560" y="816483"/>
            <a:ext cx="6096000" cy="56246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(10) The key to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pre</a:t>
            </a:r>
            <a:r>
              <a:rPr lang="ar-SA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-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service teacher education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 in line with the premises outlined above is the idea that training teachers happens mostly within an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“</a:t>
            </a:r>
            <a:r>
              <a:rPr lang="en-US" sz="2800" b="1" dirty="0" smtClean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upside-down curriculum”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which places heavy emphasis on clinical experience gathered through the </a:t>
            </a:r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student-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teaching component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 of the training program. In other words, that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training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is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"coachable"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to the greater extent than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"teachable"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5448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814" y="2717800"/>
            <a:ext cx="8596668" cy="1320800"/>
          </a:xfrm>
        </p:spPr>
        <p:txBody>
          <a:bodyPr/>
          <a:lstStyle/>
          <a:p>
            <a:r>
              <a:rPr lang="en-US" dirty="0" smtClean="0">
                <a:latin typeface="Broadway" panose="04040905080B02020502" pitchFamily="82" charset="0"/>
              </a:rPr>
              <a:t>Many thanks for your attention and your constructive comments</a:t>
            </a:r>
            <a:endParaRPr lang="en-US" dirty="0"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220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1752" y="1727200"/>
            <a:ext cx="7702248" cy="3608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The establishment of 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FTEU in 2011 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is being viewed as truly a turning point and a strategic 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entity at the national level, following a </a:t>
            </a:r>
            <a:r>
              <a:rPr lang="en-US" sz="3600" b="1" dirty="0" smtClean="0">
                <a:solidFill>
                  <a:schemeClr val="accent2"/>
                </a:solidFill>
                <a:latin typeface="Broadway" panose="04040905080B02020502" pitchFamily="82" charset="0"/>
                <a:ea typeface="Times New Roman" panose="02020603050405020304" pitchFamily="18" charset="0"/>
                <a:cs typeface="B Zar" panose="00000400000000000000" pitchFamily="2" charset="-78"/>
              </a:rPr>
              <a:t>100 year tradition of teacher education </a:t>
            </a:r>
            <a:r>
              <a:rPr lang="en-US" sz="3600" b="1" dirty="0">
                <a:solidFill>
                  <a:schemeClr val="accent2"/>
                </a:solidFill>
                <a:latin typeface="Broadway" panose="04040905080B02020502" pitchFamily="82" charset="0"/>
                <a:ea typeface="Times New Roman" panose="02020603050405020304" pitchFamily="18" charset="0"/>
                <a:cs typeface="B Zar" panose="00000400000000000000" pitchFamily="2" charset="-78"/>
              </a:rPr>
              <a:t>I</a:t>
            </a:r>
            <a:r>
              <a:rPr lang="en-US" sz="3600" b="1" dirty="0" smtClean="0">
                <a:solidFill>
                  <a:schemeClr val="accent2"/>
                </a:solidFill>
                <a:latin typeface="Broadway" panose="04040905080B02020502" pitchFamily="82" charset="0"/>
                <a:ea typeface="Times New Roman" panose="02020603050405020304" pitchFamily="18" charset="0"/>
                <a:cs typeface="B Zar" panose="00000400000000000000" pitchFamily="2" charset="-78"/>
              </a:rPr>
              <a:t>ran </a:t>
            </a:r>
            <a:endParaRPr lang="en-US" sz="2800" b="1" dirty="0">
              <a:solidFill>
                <a:schemeClr val="accent2"/>
              </a:solidFill>
              <a:effectLst/>
              <a:latin typeface="Broadway" panose="04040905080B02020502" pitchFamily="8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47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4934" y="961306"/>
            <a:ext cx="7131352" cy="4044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Accordingly,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the strategic mission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embedded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in the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motto chosen  for the university 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3600" b="1" dirty="0" err="1" smtClean="0">
                <a:solidFill>
                  <a:schemeClr val="accent2"/>
                </a:solidFill>
                <a:latin typeface="Broadway" panose="04040905080B02020502" pitchFamily="82" charset="0"/>
                <a:ea typeface="Times New Roman" panose="02020603050405020304" pitchFamily="18" charset="0"/>
                <a:cs typeface="B Zar" panose="00000400000000000000" pitchFamily="2" charset="-78"/>
              </a:rPr>
              <a:t>Farhangian</a:t>
            </a:r>
            <a:r>
              <a:rPr lang="en-US" sz="3600" b="1" dirty="0" smtClean="0">
                <a:solidFill>
                  <a:schemeClr val="accent2"/>
                </a:solidFill>
                <a:latin typeface="Broadway" panose="04040905080B02020502" pitchFamily="82" charset="0"/>
                <a:ea typeface="Times New Roman" panose="02020603050405020304" pitchFamily="18" charset="0"/>
                <a:cs typeface="B Zar" panose="00000400000000000000" pitchFamily="2" charset="-78"/>
              </a:rPr>
              <a:t> </a:t>
            </a:r>
            <a:r>
              <a:rPr lang="en-US" sz="3600" b="1" dirty="0">
                <a:solidFill>
                  <a:schemeClr val="accent2"/>
                </a:solidFill>
                <a:latin typeface="Broadway" panose="04040905080B02020502" pitchFamily="82" charset="0"/>
                <a:ea typeface="Times New Roman" panose="02020603050405020304" pitchFamily="18" charset="0"/>
                <a:cs typeface="B Zar" panose="00000400000000000000" pitchFamily="2" charset="-78"/>
              </a:rPr>
              <a:t>University, the pillar of transformation and excellence in the education system of Iran</a:t>
            </a:r>
            <a:endParaRPr lang="en-US" sz="2800" b="1" dirty="0">
              <a:solidFill>
                <a:schemeClr val="accent2"/>
              </a:solidFill>
              <a:effectLst/>
              <a:latin typeface="Broadway" panose="04040905080B02020502" pitchFamily="8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30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334" y="1447800"/>
            <a:ext cx="8596668" cy="391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i="1" dirty="0" smtClean="0"/>
              <a:t>What is aimed at?</a:t>
            </a:r>
            <a:br>
              <a:rPr lang="en-US" sz="5400" b="1" i="1" dirty="0" smtClean="0"/>
            </a:br>
            <a:r>
              <a:rPr lang="en-US" sz="5400" b="1" i="1" dirty="0" smtClean="0"/>
              <a:t>What drives the the transformation and excellence reflected in the motto?</a:t>
            </a:r>
            <a:endParaRPr lang="en-US" sz="5400" b="1" i="1" dirty="0"/>
          </a:p>
        </p:txBody>
      </p:sp>
    </p:spTree>
    <p:extLst>
      <p:ext uri="{BB962C8B-B14F-4D97-AF65-F5344CB8AC3E}">
        <p14:creationId xmlns:p14="http://schemas.microsoft.com/office/powerpoint/2010/main" val="200641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4" y="2219959"/>
            <a:ext cx="8596668" cy="2390745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/>
              <a:t>OR</a:t>
            </a:r>
            <a:br>
              <a:rPr lang="en-US" sz="4400" b="1" dirty="0" smtClean="0"/>
            </a:br>
            <a:r>
              <a:rPr lang="en-US" sz="4400" b="1" dirty="0" smtClean="0"/>
              <a:t>How is it possible to capture the imagined state of affairs?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3184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44914" y="1403048"/>
            <a:ext cx="7199086" cy="3780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Only the </a:t>
            </a:r>
            <a:r>
              <a:rPr 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most critical factor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will be discussed... Everything else would be considered marginal in our thinking about teacher education relative to this central and encompassing factor and can, thus, be classified as a micro dimension.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98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996" y="2455905"/>
            <a:ext cx="9369494" cy="3007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6000" dirty="0">
                <a:solidFill>
                  <a:schemeClr val="accent2"/>
                </a:solidFill>
                <a:latin typeface="Bodoni MT Black" panose="02070A03080606020203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"Teaching as an art and teacher as an studio artist"</a:t>
            </a:r>
            <a:endParaRPr lang="en-US" sz="4800" dirty="0">
              <a:solidFill>
                <a:schemeClr val="accent2"/>
              </a:solidFill>
              <a:effectLst/>
              <a:latin typeface="Bodoni MT Black" panose="02070A030806060202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4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8190" y="735391"/>
            <a:ext cx="7189410" cy="4747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Zar" panose="00000400000000000000" pitchFamily="2" charset="-78"/>
              </a:rPr>
              <a:t>Main claim: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dirty="0">
                <a:solidFill>
                  <a:schemeClr val="accent2"/>
                </a:solidFill>
                <a:latin typeface="Bodoni MT Black" panose="02070A03080606020203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The effective teacher is an </a:t>
            </a:r>
            <a:r>
              <a:rPr lang="en-US" sz="4400" dirty="0" smtClean="0">
                <a:solidFill>
                  <a:schemeClr val="accent2"/>
                </a:solidFill>
                <a:latin typeface="Bodoni MT Black" panose="02070A03080606020203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“artist”</a:t>
            </a:r>
          </a:p>
          <a:p>
            <a:pPr algn="ctr"/>
            <a:r>
              <a:rPr lang="en-US" sz="4400" dirty="0" smtClean="0">
                <a:solidFill>
                  <a:schemeClr val="accent2"/>
                </a:solidFill>
                <a:latin typeface="Bodoni MT Black" panose="02070A03080606020203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 or</a:t>
            </a:r>
          </a:p>
          <a:p>
            <a:pPr algn="ctr"/>
            <a:r>
              <a:rPr lang="en-US" sz="4400" dirty="0" smtClean="0">
                <a:solidFill>
                  <a:schemeClr val="accent2"/>
                </a:solidFill>
                <a:latin typeface="Bodoni MT Black" panose="02070A03080606020203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“artful teaching” </a:t>
            </a:r>
            <a:r>
              <a:rPr lang="en-US" sz="4400" dirty="0">
                <a:solidFill>
                  <a:schemeClr val="accent2"/>
                </a:solidFill>
                <a:latin typeface="Bodoni MT Black" panose="02070A03080606020203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is the most potent sense of effective teaching</a:t>
            </a:r>
            <a:endParaRPr lang="en-US" sz="4400" dirty="0">
              <a:solidFill>
                <a:schemeClr val="accent2"/>
              </a:solidFill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52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612</TotalTime>
  <Words>867</Words>
  <Application>Microsoft Office PowerPoint</Application>
  <PresentationFormat>Widescreen</PresentationFormat>
  <Paragraphs>30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2  Aseman</vt:lpstr>
      <vt:lpstr>Algerian</vt:lpstr>
      <vt:lpstr>Arial</vt:lpstr>
      <vt:lpstr>B Zar</vt:lpstr>
      <vt:lpstr>Bodoni MT Black</vt:lpstr>
      <vt:lpstr>Broadway</vt:lpstr>
      <vt:lpstr>Calibri</vt:lpstr>
      <vt:lpstr>Times New Roman</vt:lpstr>
      <vt:lpstr>Trebuchet MS</vt:lpstr>
      <vt:lpstr>Wingdings 3</vt:lpstr>
      <vt:lpstr>Facet</vt:lpstr>
      <vt:lpstr>In the name of God</vt:lpstr>
      <vt:lpstr>   Farhangian University, the symbol of targeting new heights in Iranian teacher education  </vt:lpstr>
      <vt:lpstr>PowerPoint Presentation</vt:lpstr>
      <vt:lpstr>PowerPoint Presentation</vt:lpstr>
      <vt:lpstr>What is aimed at? What drives the the transformation and excellence reflected in the motto?</vt:lpstr>
      <vt:lpstr>OR How is it possible to capture the imagined state of affairs?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Many thanks for your attention and your constructive comments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Farhangian University, the symbol of achieving new heights in Iranian teacher education  </dc:title>
  <dc:creator>Dr mahmoudohammadi mehrmohammadi</dc:creator>
  <cp:lastModifiedBy>Dr mahmoudohammadi mehrmohammadi</cp:lastModifiedBy>
  <cp:revision>49</cp:revision>
  <dcterms:created xsi:type="dcterms:W3CDTF">2017-07-03T14:28:34Z</dcterms:created>
  <dcterms:modified xsi:type="dcterms:W3CDTF">2017-07-19T04:55:16Z</dcterms:modified>
</cp:coreProperties>
</file>