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2" r:id="rId2"/>
    <p:sldId id="256" r:id="rId3"/>
    <p:sldId id="257" r:id="rId4"/>
    <p:sldId id="258" r:id="rId5"/>
    <p:sldId id="277" r:id="rId6"/>
    <p:sldId id="278" r:id="rId7"/>
    <p:sldId id="259" r:id="rId8"/>
    <p:sldId id="260" r:id="rId9"/>
    <p:sldId id="261" r:id="rId10"/>
    <p:sldId id="263" r:id="rId11"/>
    <p:sldId id="264" r:id="rId12"/>
    <p:sldId id="265" r:id="rId13"/>
    <p:sldId id="266" r:id="rId14"/>
    <p:sldId id="267" r:id="rId15"/>
    <p:sldId id="279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9" d="100"/>
          <a:sy n="79" d="100"/>
        </p:scale>
        <p:origin x="142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7/18/2017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7/18/2017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7/18/2017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 the name of God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3464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17563" y="2300906"/>
            <a:ext cx="727649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Zar" panose="00000400000000000000" pitchFamily="2" charset="-78"/>
              </a:rPr>
              <a:t>10 points to </a:t>
            </a:r>
            <a:r>
              <a:rPr lang="en-US" sz="48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Zar" panose="00000400000000000000" pitchFamily="2" charset="-78"/>
              </a:rPr>
              <a:t>expand on </a:t>
            </a:r>
            <a:r>
              <a:rPr lang="en-US" sz="4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Zar" panose="00000400000000000000" pitchFamily="2" charset="-78"/>
              </a:rPr>
              <a:t>this </a:t>
            </a:r>
            <a:r>
              <a:rPr lang="en-US" sz="48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Zar" panose="00000400000000000000" pitchFamily="2" charset="-78"/>
              </a:rPr>
              <a:t>claim and to shape my interpretation of the theme: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374678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11086" y="919564"/>
            <a:ext cx="6096000" cy="480823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Zar" panose="00000400000000000000" pitchFamily="2" charset="-78"/>
              </a:rPr>
              <a:t>(1)What embodies the </a:t>
            </a:r>
            <a:r>
              <a:rPr lang="en-US" sz="3200" b="1" u="sng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Zar" panose="00000400000000000000" pitchFamily="2" charset="-78"/>
              </a:rPr>
              <a:t>grand or super </a:t>
            </a:r>
            <a:r>
              <a:rPr lang="en-US" sz="3200" b="1" u="sng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Zar" panose="00000400000000000000" pitchFamily="2" charset="-78"/>
              </a:rPr>
              <a:t>competency</a:t>
            </a:r>
            <a:r>
              <a:rPr lang="en-US" sz="32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Zar" panose="00000400000000000000" pitchFamily="2" charset="-78"/>
              </a:rPr>
              <a:t> 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Zar" panose="00000400000000000000" pitchFamily="2" charset="-78"/>
              </a:rPr>
              <a:t>for a teacher described as artist is suggested to be the </a:t>
            </a:r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Zar" panose="00000400000000000000" pitchFamily="2" charset="-78"/>
              </a:rPr>
              <a:t>power of reflection on the pedagogic situation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Zar" panose="00000400000000000000" pitchFamily="2" charset="-78"/>
              </a:rPr>
              <a:t>, to be able </a:t>
            </a:r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Zar" panose="00000400000000000000" pitchFamily="2" charset="-78"/>
              </a:rPr>
              <a:t>to initiate a relevant and responsible course of action 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Zar" panose="00000400000000000000" pitchFamily="2" charset="-78"/>
              </a:rPr>
              <a:t>susceptible to engender the </a:t>
            </a:r>
            <a:r>
              <a:rPr lang="en-US" sz="32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Zar" panose="00000400000000000000" pitchFamily="2" charset="-78"/>
              </a:rPr>
              <a:t>desired end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3918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82019" y="573056"/>
            <a:ext cx="6096000" cy="600164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Zar" panose="00000400000000000000" pitchFamily="2" charset="-78"/>
              </a:rPr>
              <a:t>(2) Such teacher should necessarily draw on both </a:t>
            </a:r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Zar" panose="00000400000000000000" pitchFamily="2" charset="-78"/>
              </a:rPr>
              <a:t>theoretical knowledge and practical knowledge 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Zar" panose="00000400000000000000" pitchFamily="2" charset="-78"/>
              </a:rPr>
              <a:t>at the same time. But, like an artist, he doesn't "go by the book" and is willing to take a calculated risk of </a:t>
            </a:r>
            <a:r>
              <a:rPr lang="en-US" sz="32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Zar" panose="00000400000000000000" pitchFamily="2" charset="-78"/>
              </a:rPr>
              <a:t>failure</a:t>
            </a:r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Zar" panose="00000400000000000000" pitchFamily="2" charset="-78"/>
              </a:rPr>
              <a:t>(“He who is willing to err”)</a:t>
            </a:r>
            <a:r>
              <a:rPr lang="en-US" sz="32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Zar" panose="00000400000000000000" pitchFamily="2" charset="-78"/>
              </a:rPr>
              <a:t>… 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Zar" panose="00000400000000000000" pitchFamily="2" charset="-78"/>
              </a:rPr>
              <a:t>The theoretical is brought into the scene to help in configuring a more intelligent solution to the problem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871483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70743" y="1080478"/>
            <a:ext cx="6096000" cy="507831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Zar" panose="00000400000000000000" pitchFamily="2" charset="-78"/>
              </a:rPr>
              <a:t>(3) This approach presupposes that </a:t>
            </a:r>
            <a:r>
              <a:rPr lang="en-US" sz="36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Zar" panose="00000400000000000000" pitchFamily="2" charset="-78"/>
              </a:rPr>
              <a:t>pedagogic solutions are not duplicable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Zar" panose="00000400000000000000" pitchFamily="2" charset="-78"/>
              </a:rPr>
              <a:t>, since problems and cases are unique </a:t>
            </a:r>
            <a:r>
              <a:rPr lang="en-US" sz="36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Zar" panose="00000400000000000000" pitchFamily="2" charset="-78"/>
              </a:rPr>
              <a:t>in the deepest sense of the word, 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Zar" panose="00000400000000000000" pitchFamily="2" charset="-78"/>
              </a:rPr>
              <a:t>despite  </a:t>
            </a:r>
            <a:r>
              <a:rPr lang="en-US" sz="36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Zar" panose="00000400000000000000" pitchFamily="2" charset="-78"/>
              </a:rPr>
              <a:t>their deceptive apparent 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Zar" panose="00000400000000000000" pitchFamily="2" charset="-78"/>
              </a:rPr>
              <a:t>familiarity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717095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87120" y="918125"/>
            <a:ext cx="690372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Zar" panose="00000400000000000000" pitchFamily="2" charset="-78"/>
              </a:rPr>
              <a:t>(4)To be artful, such critical encounter with theoretical knowledge is </a:t>
            </a:r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Zar" panose="00000400000000000000" pitchFamily="2" charset="-78"/>
              </a:rPr>
              <a:t>pluralistic and eclectic, not monolithic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Zar" panose="00000400000000000000" pitchFamily="2" charset="-78"/>
              </a:rPr>
              <a:t>. This is rooted in the recognition that no piece of the formal or specialized knowledge of teaching is capable </a:t>
            </a:r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Zar" panose="00000400000000000000" pitchFamily="2" charset="-78"/>
              </a:rPr>
              <a:t>to function as prescriptive </a:t>
            </a:r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Zar" panose="00000400000000000000" pitchFamily="2" charset="-78"/>
              </a:rPr>
              <a:t>and are inadequate </a:t>
            </a:r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Zar" panose="00000400000000000000" pitchFamily="2" charset="-78"/>
              </a:rPr>
              <a:t>to dictate a course of action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Zar" panose="00000400000000000000" pitchFamily="2" charset="-78"/>
              </a:rPr>
              <a:t>.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961967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71600" y="1659805"/>
            <a:ext cx="690372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Zar" panose="00000400000000000000" pitchFamily="2" charset="-78"/>
              </a:rPr>
              <a:t>(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Zar" panose="00000400000000000000" pitchFamily="2" charset="-78"/>
              </a:rPr>
              <a:t>4 cont.)That 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Zar" panose="00000400000000000000" pitchFamily="2" charset="-78"/>
              </a:rPr>
              <a:t>is why in an artful approach to teaching, the notion of </a:t>
            </a:r>
            <a:r>
              <a:rPr lang="en-US" sz="40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Zar" panose="00000400000000000000" pitchFamily="2" charset="-78"/>
              </a:rPr>
              <a:t>creating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Zar" panose="00000400000000000000" pitchFamily="2" charset="-78"/>
              </a:rPr>
              <a:t> </a:t>
            </a:r>
            <a:r>
              <a:rPr lang="en-US" sz="40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Zar" panose="00000400000000000000" pitchFamily="2" charset="-78"/>
              </a:rPr>
              <a:t>"</a:t>
            </a:r>
            <a:r>
              <a:rPr lang="en-US" sz="4000" b="1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Zar" panose="00000400000000000000" pitchFamily="2" charset="-78"/>
              </a:rPr>
              <a:t>local“ pedagogic </a:t>
            </a:r>
            <a:r>
              <a:rPr lang="en-US" sz="40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Zar" panose="00000400000000000000" pitchFamily="2" charset="-78"/>
              </a:rPr>
              <a:t>knowledge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Zar" panose="00000400000000000000" pitchFamily="2" charset="-78"/>
              </a:rPr>
              <a:t> comes into play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547022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74800" y="681907"/>
            <a:ext cx="6497320" cy="54274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Zar" panose="00000400000000000000" pitchFamily="2" charset="-78"/>
              </a:rPr>
              <a:t>(5) In this sense, </a:t>
            </a:r>
            <a:r>
              <a:rPr lang="en-US" sz="36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Zar" panose="00000400000000000000" pitchFamily="2" charset="-78"/>
              </a:rPr>
              <a:t>reflectivity and artfulness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Zar" panose="00000400000000000000" pitchFamily="2" charset="-78"/>
              </a:rPr>
              <a:t> </a:t>
            </a:r>
            <a:r>
              <a:rPr lang="en-US" sz="36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Zar" panose="00000400000000000000" pitchFamily="2" charset="-78"/>
              </a:rPr>
              <a:t>are recognized as 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Zar" panose="00000400000000000000" pitchFamily="2" charset="-78"/>
              </a:rPr>
              <a:t>interchangeable and reciprocally reinforcing </a:t>
            </a:r>
            <a:r>
              <a:rPr lang="en-US" sz="36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Zar" panose="00000400000000000000" pitchFamily="2" charset="-78"/>
              </a:rPr>
              <a:t>concepts and </a:t>
            </a:r>
            <a:r>
              <a:rPr lang="en-US" sz="3600" b="1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Zar" panose="00000400000000000000" pitchFamily="2" charset="-78"/>
              </a:rPr>
              <a:t>share the same paradigm</a:t>
            </a:r>
            <a:r>
              <a:rPr lang="en-US" sz="36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Zar" panose="00000400000000000000" pitchFamily="2" charset="-78"/>
              </a:rPr>
              <a:t>, 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Zar" panose="00000400000000000000" pitchFamily="2" charset="-78"/>
              </a:rPr>
              <a:t>making the literature on effective teaching appear less divided and more integrated. 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05238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1720" y="126464"/>
            <a:ext cx="7244080" cy="5977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Zar" panose="00000400000000000000" pitchFamily="2" charset="-78"/>
              </a:rPr>
              <a:t>(6) </a:t>
            </a:r>
            <a:r>
              <a:rPr lang="en-US" sz="36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Zar" panose="00000400000000000000" pitchFamily="2" charset="-78"/>
              </a:rPr>
              <a:t>it is evident 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Zar" panose="00000400000000000000" pitchFamily="2" charset="-78"/>
              </a:rPr>
              <a:t>that artful teachers follow the path of studio artists as far the </a:t>
            </a:r>
            <a:r>
              <a:rPr lang="en-US" sz="36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Zar" panose="00000400000000000000" pitchFamily="2" charset="-78"/>
              </a:rPr>
              <a:t>art process 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Zar" panose="00000400000000000000" pitchFamily="2" charset="-78"/>
              </a:rPr>
              <a:t>is concerned. To be sure, the resemblance between the two world, the world of teaching and the world of art, are more in terms of the processes involved and the sort of </a:t>
            </a:r>
            <a:r>
              <a:rPr lang="en-US" sz="36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Zar" panose="00000400000000000000" pitchFamily="2" charset="-78"/>
              </a:rPr>
              <a:t>rationality engaged in the making decisions and taking actions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Zar" panose="00000400000000000000" pitchFamily="2" charset="-78"/>
              </a:rPr>
              <a:t>.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58286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39520" y="1071880"/>
            <a:ext cx="7142480" cy="53617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Zar" panose="00000400000000000000" pitchFamily="2" charset="-78"/>
              </a:rPr>
              <a:t>(7)Teachers who operate under this paradigm which represents an alternative to the mainstream </a:t>
            </a:r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Zar" panose="00000400000000000000" pitchFamily="2" charset="-78"/>
              </a:rPr>
              <a:t>technical paradigm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Zar" panose="00000400000000000000" pitchFamily="2" charset="-78"/>
              </a:rPr>
              <a:t>, can be described as those who regard themselves as </a:t>
            </a:r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Zar" panose="00000400000000000000" pitchFamily="2" charset="-78"/>
              </a:rPr>
              <a:t>"lifelong learners". 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Zar" panose="00000400000000000000" pitchFamily="2" charset="-78"/>
              </a:rPr>
              <a:t>For them, in other words, the </a:t>
            </a:r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Zar" panose="00000400000000000000" pitchFamily="2" charset="-78"/>
              </a:rPr>
              <a:t>teaching profession has an </a:t>
            </a:r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Zar" panose="00000400000000000000" pitchFamily="2" charset="-78"/>
              </a:rPr>
              <a:t>inexorable and intrinsic </a:t>
            </a:r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Zar" panose="00000400000000000000" pitchFamily="2" charset="-78"/>
              </a:rPr>
              <a:t>tie with </a:t>
            </a:r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Zar" panose="00000400000000000000" pitchFamily="2" charset="-78"/>
              </a:rPr>
              <a:t>“learning”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82398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87120" y="384155"/>
            <a:ext cx="6096000" cy="649408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32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Zar" panose="00000400000000000000" pitchFamily="2" charset="-78"/>
              </a:rPr>
              <a:t>(7 cont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Zar" panose="00000400000000000000" pitchFamily="2" charset="-78"/>
              </a:rPr>
              <a:t>.</a:t>
            </a:r>
            <a:r>
              <a:rPr lang="en-US" sz="32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Zar" panose="00000400000000000000" pitchFamily="2" charset="-78"/>
              </a:rPr>
              <a:t>) Learning emanates 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Zar" panose="00000400000000000000" pitchFamily="2" charset="-78"/>
              </a:rPr>
              <a:t>mainly from the </a:t>
            </a:r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Zar" panose="00000400000000000000" pitchFamily="2" charset="-78"/>
              </a:rPr>
              <a:t>specific situation 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Zar" panose="00000400000000000000" pitchFamily="2" charset="-78"/>
              </a:rPr>
              <a:t>leading to </a:t>
            </a:r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Zar" panose="00000400000000000000" pitchFamily="2" charset="-78"/>
              </a:rPr>
              <a:t>p</a:t>
            </a:r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Zar" panose="00000400000000000000" pitchFamily="2" charset="-78"/>
              </a:rPr>
              <a:t>ersonal</a:t>
            </a:r>
            <a:r>
              <a:rPr lang="en-US" sz="32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Zar" panose="00000400000000000000" pitchFamily="2" charset="-78"/>
              </a:rPr>
              <a:t> </a:t>
            </a:r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Zar" panose="00000400000000000000" pitchFamily="2" charset="-78"/>
              </a:rPr>
              <a:t>practical </a:t>
            </a:r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Zar" panose="00000400000000000000" pitchFamily="2" charset="-78"/>
              </a:rPr>
              <a:t>professional knowing (</a:t>
            </a:r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Zar" panose="00000400000000000000" pitchFamily="2" charset="-78"/>
              </a:rPr>
              <a:t>PPPK</a:t>
            </a:r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Zar" panose="00000400000000000000" pitchFamily="2" charset="-78"/>
              </a:rPr>
              <a:t>). 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Zar" panose="00000400000000000000" pitchFamily="2" charset="-78"/>
              </a:rPr>
              <a:t>Those who stop learning during their career (by relinquishing the concern for strengthening and broadening their </a:t>
            </a:r>
            <a:r>
              <a:rPr lang="en-US" sz="32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Zar" panose="00000400000000000000" pitchFamily="2" charset="-78"/>
              </a:rPr>
              <a:t>personal practical 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Zar" panose="00000400000000000000" pitchFamily="2" charset="-78"/>
              </a:rPr>
              <a:t>professional knowledge) have effectively </a:t>
            </a:r>
            <a:r>
              <a:rPr lang="en-US" sz="32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Zar" panose="00000400000000000000" pitchFamily="2" charset="-78"/>
              </a:rPr>
              <a:t>stopped teaching at 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Zar" panose="00000400000000000000" pitchFamily="2" charset="-78"/>
              </a:rPr>
              <a:t>least in the artistic sense of the </a:t>
            </a:r>
            <a:r>
              <a:rPr lang="en-US" sz="32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Zar" panose="00000400000000000000" pitchFamily="2" charset="-78"/>
              </a:rPr>
              <a:t>word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431214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17487" y="691849"/>
            <a:ext cx="7421638" cy="2922208"/>
          </a:xfrm>
        </p:spPr>
        <p:txBody>
          <a:bodyPr/>
          <a:lstStyle/>
          <a:p>
            <a:pPr algn="ctr"/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/>
              <a:t/>
            </a:r>
            <a:br>
              <a:rPr lang="en-US" sz="3600" b="1" dirty="0"/>
            </a:br>
            <a:r>
              <a:rPr lang="en-US" sz="3600" b="1" dirty="0" err="1" smtClean="0">
                <a:latin typeface="Algerian" panose="04020705040A02060702" pitchFamily="82" charset="0"/>
                <a:cs typeface="2  Aseman" panose="00000400000000000000" pitchFamily="2" charset="-78"/>
              </a:rPr>
              <a:t>Farhangian</a:t>
            </a:r>
            <a:r>
              <a:rPr lang="en-US" sz="3600" b="1" dirty="0" smtClean="0">
                <a:latin typeface="Algerian" panose="04020705040A02060702" pitchFamily="82" charset="0"/>
                <a:cs typeface="2  Aseman" panose="00000400000000000000" pitchFamily="2" charset="-78"/>
              </a:rPr>
              <a:t> </a:t>
            </a:r>
            <a:r>
              <a:rPr lang="en-US" sz="3600" b="1" dirty="0">
                <a:latin typeface="Algerian" panose="04020705040A02060702" pitchFamily="82" charset="0"/>
                <a:cs typeface="2  Aseman" panose="00000400000000000000" pitchFamily="2" charset="-78"/>
              </a:rPr>
              <a:t>University</a:t>
            </a:r>
            <a:r>
              <a:rPr lang="en-US" sz="3600" b="1" dirty="0" smtClean="0">
                <a:latin typeface="Algerian" panose="04020705040A02060702" pitchFamily="82" charset="0"/>
                <a:cs typeface="2  Aseman" panose="00000400000000000000" pitchFamily="2" charset="-78"/>
              </a:rPr>
              <a:t>,</a:t>
            </a:r>
            <a:r>
              <a:rPr lang="en-US" sz="3600" b="1" dirty="0">
                <a:latin typeface="Algerian" panose="04020705040A02060702" pitchFamily="82" charset="0"/>
                <a:cs typeface="2  Aseman" panose="00000400000000000000" pitchFamily="2" charset="-78"/>
              </a:rPr>
              <a:t> the symbol of </a:t>
            </a:r>
            <a:r>
              <a:rPr lang="en-US" sz="3600" b="1" dirty="0" smtClean="0">
                <a:latin typeface="Algerian" panose="04020705040A02060702" pitchFamily="82" charset="0"/>
                <a:cs typeface="2  Aseman" panose="00000400000000000000" pitchFamily="2" charset="-78"/>
              </a:rPr>
              <a:t>targeting </a:t>
            </a:r>
            <a:r>
              <a:rPr lang="en-US" sz="3600" b="1" dirty="0">
                <a:latin typeface="Algerian" panose="04020705040A02060702" pitchFamily="82" charset="0"/>
                <a:cs typeface="2  Aseman" panose="00000400000000000000" pitchFamily="2" charset="-78"/>
              </a:rPr>
              <a:t>new heights in Iranian teacher education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smtClean="0"/>
              <a:t> 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5105" y="3407366"/>
            <a:ext cx="7766936" cy="1900024"/>
          </a:xfrm>
        </p:spPr>
        <p:txBody>
          <a:bodyPr>
            <a:noAutofit/>
          </a:bodyPr>
          <a:lstStyle/>
          <a:p>
            <a:r>
              <a:rPr lang="en-US" sz="3600" b="1" i="1" dirty="0" smtClean="0"/>
              <a:t>Presented in the meeting at Aichi University of Education(AUE)</a:t>
            </a:r>
          </a:p>
          <a:p>
            <a:r>
              <a:rPr lang="en-US" sz="3600" b="1" i="1" dirty="0" smtClean="0"/>
              <a:t>July.4.2017</a:t>
            </a:r>
            <a:endParaRPr lang="en-US" sz="3600" b="1" i="1" dirty="0"/>
          </a:p>
        </p:txBody>
      </p:sp>
    </p:spTree>
    <p:extLst>
      <p:ext uri="{BB962C8B-B14F-4D97-AF65-F5344CB8AC3E}">
        <p14:creationId xmlns:p14="http://schemas.microsoft.com/office/powerpoint/2010/main" val="2731345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640840" y="836136"/>
            <a:ext cx="6096000" cy="618630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36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Zar" panose="00000400000000000000" pitchFamily="2" charset="-78"/>
              </a:rPr>
              <a:t>(7 cont.) The 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Zar" panose="00000400000000000000" pitchFamily="2" charset="-78"/>
              </a:rPr>
              <a:t>story of the </a:t>
            </a:r>
            <a:r>
              <a:rPr lang="en-US" sz="3600" b="1" dirty="0">
                <a:solidFill>
                  <a:schemeClr val="accent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Zar" panose="00000400000000000000" pitchFamily="2" charset="-78"/>
              </a:rPr>
              <a:t>UNESCO Chair in </a:t>
            </a:r>
            <a:r>
              <a:rPr lang="en-US" sz="3600" b="1" dirty="0" err="1">
                <a:solidFill>
                  <a:schemeClr val="accent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Zar" panose="00000400000000000000" pitchFamily="2" charset="-78"/>
              </a:rPr>
              <a:t>Farhangian</a:t>
            </a:r>
            <a:r>
              <a:rPr lang="en-US" sz="3600" b="1" dirty="0">
                <a:solidFill>
                  <a:schemeClr val="accent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Zar" panose="00000400000000000000" pitchFamily="2" charset="-78"/>
              </a:rPr>
              <a:t> </a:t>
            </a:r>
            <a:r>
              <a:rPr lang="en-US" sz="3600" b="1" dirty="0" smtClean="0">
                <a:solidFill>
                  <a:schemeClr val="accent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Zar" panose="00000400000000000000" pitchFamily="2" charset="-78"/>
              </a:rPr>
              <a:t>University (2014) 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Zar" panose="00000400000000000000" pitchFamily="2" charset="-78"/>
              </a:rPr>
              <a:t>called </a:t>
            </a:r>
            <a:r>
              <a:rPr lang="en-US" sz="36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Zar" panose="00000400000000000000" pitchFamily="2" charset="-78"/>
              </a:rPr>
              <a:t>"teachers as lifelong learners" 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Zar" panose="00000400000000000000" pitchFamily="2" charset="-78"/>
              </a:rPr>
              <a:t>is yet another manifestation of this basic concern and orientation the pursuit of which is of paramount importance for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Zar" panose="00000400000000000000" pitchFamily="2" charset="-78"/>
              </a:rPr>
              <a:t>Farhangian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Zar" panose="00000400000000000000" pitchFamily="2" charset="-78"/>
              </a:rPr>
              <a:t> </a:t>
            </a:r>
            <a:r>
              <a:rPr lang="en-US" sz="36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Zar" panose="00000400000000000000" pitchFamily="2" charset="-78"/>
              </a:rPr>
              <a:t>University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508206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47800" y="880517"/>
            <a:ext cx="6096000" cy="501675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Zar" panose="00000400000000000000" pitchFamily="2" charset="-78"/>
              </a:rPr>
              <a:t>(8) Reflection and artful behavior is not necessarily an </a:t>
            </a:r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Zar" panose="00000400000000000000" pitchFamily="2" charset="-78"/>
              </a:rPr>
              <a:t>individualistic posture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Zar" panose="00000400000000000000" pitchFamily="2" charset="-78"/>
              </a:rPr>
              <a:t>. Collective action can of course breed synergy and energizes the reflection and artful action while mitigating, at the same time, the severe problem of </a:t>
            </a:r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Zar" panose="00000400000000000000" pitchFamily="2" charset="-78"/>
              </a:rPr>
              <a:t>teachers' professional isolation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Zar" panose="00000400000000000000" pitchFamily="2" charset="-78"/>
              </a:rPr>
              <a:t>, </a:t>
            </a:r>
            <a:r>
              <a:rPr lang="en-US" sz="32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Zar" panose="00000400000000000000" pitchFamily="2" charset="-78"/>
              </a:rPr>
              <a:t>itself a 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Zar" panose="00000400000000000000" pitchFamily="2" charset="-78"/>
              </a:rPr>
              <a:t>highly positive byproduct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8501357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13840" y="559898"/>
            <a:ext cx="7299960" cy="6085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Zar" panose="00000400000000000000" pitchFamily="2" charset="-78"/>
              </a:rPr>
              <a:t>(9) After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Zar" panose="00000400000000000000" pitchFamily="2" charset="-78"/>
              </a:rPr>
              <a:t>Schon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Zar" panose="00000400000000000000" pitchFamily="2" charset="-78"/>
              </a:rPr>
              <a:t>, I would argue that the 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Zar" panose="00000400000000000000" pitchFamily="2" charset="-78"/>
              </a:rPr>
              <a:t>problem of public confidence 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Zar" panose="00000400000000000000" pitchFamily="2" charset="-78"/>
              </a:rPr>
              <a:t>in the teaching profession can only be cured if the shift from technical to artistic takes place. Otherwise the confidence will not be restored and the 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Zar" panose="00000400000000000000" pitchFamily="2" charset="-78"/>
              </a:rPr>
              <a:t>credibility of formal educational systems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Zar" panose="00000400000000000000" pitchFamily="2" charset="-78"/>
              </a:rPr>
              <a:t> will suffer at an increasing rate, especially in light of new educational possibilities that 21st century revolutionary technologies has made available to concerned parties.... I mean the 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Zar" panose="00000400000000000000" pitchFamily="2" charset="-78"/>
              </a:rPr>
              <a:t>cyber educational opportunities 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Zar" panose="00000400000000000000" pitchFamily="2" charset="-78"/>
              </a:rPr>
              <a:t>which threaten the very existence of traditional schooling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02395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05560" y="816483"/>
            <a:ext cx="6096000" cy="562461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Zar" panose="00000400000000000000" pitchFamily="2" charset="-78"/>
              </a:rPr>
              <a:t>(10) The key to 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Zar" panose="00000400000000000000" pitchFamily="2" charset="-78"/>
              </a:rPr>
              <a:t>pre</a:t>
            </a:r>
            <a:r>
              <a:rPr lang="ar-SA" sz="28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Zar" panose="00000400000000000000" pitchFamily="2" charset="-78"/>
              </a:rPr>
              <a:t>-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Zar" panose="00000400000000000000" pitchFamily="2" charset="-78"/>
              </a:rPr>
              <a:t>service teacher education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Zar" panose="00000400000000000000" pitchFamily="2" charset="-78"/>
              </a:rPr>
              <a:t> in line with the premises outlined above is the idea that training teachers happens mostly within an </a:t>
            </a:r>
            <a:r>
              <a:rPr lang="en-US" sz="28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Zar" panose="00000400000000000000" pitchFamily="2" charset="-78"/>
              </a:rPr>
              <a:t>“</a:t>
            </a:r>
            <a:r>
              <a:rPr lang="en-US" sz="2800" b="1" dirty="0" smtClean="0">
                <a:solidFill>
                  <a:schemeClr val="accent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Zar" panose="00000400000000000000" pitchFamily="2" charset="-78"/>
              </a:rPr>
              <a:t>upside-down curriculum” 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Zar" panose="00000400000000000000" pitchFamily="2" charset="-78"/>
              </a:rPr>
              <a:t>which places heavy emphasis on clinical experience gathered through the </a:t>
            </a:r>
            <a:r>
              <a:rPr lang="en-US" sz="2800" b="1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Zar" panose="00000400000000000000" pitchFamily="2" charset="-78"/>
              </a:rPr>
              <a:t>student- 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Zar" panose="00000400000000000000" pitchFamily="2" charset="-78"/>
              </a:rPr>
              <a:t>teaching component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Zar" panose="00000400000000000000" pitchFamily="2" charset="-78"/>
              </a:rPr>
              <a:t> of the training program. In other words, that </a:t>
            </a:r>
            <a:r>
              <a:rPr lang="en-US" sz="28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Zar" panose="00000400000000000000" pitchFamily="2" charset="-78"/>
              </a:rPr>
              <a:t>training 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Zar" panose="00000400000000000000" pitchFamily="2" charset="-78"/>
              </a:rPr>
              <a:t>is 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Zar" panose="00000400000000000000" pitchFamily="2" charset="-78"/>
              </a:rPr>
              <a:t>"coachable" 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Zar" panose="00000400000000000000" pitchFamily="2" charset="-78"/>
              </a:rPr>
              <a:t>to the greater extent than 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Zar" panose="00000400000000000000" pitchFamily="2" charset="-78"/>
              </a:rPr>
              <a:t>"teachable"</a:t>
            </a:r>
            <a:endParaRPr lang="en-US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95448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8814" y="2717800"/>
            <a:ext cx="8596668" cy="1320800"/>
          </a:xfrm>
        </p:spPr>
        <p:txBody>
          <a:bodyPr/>
          <a:lstStyle/>
          <a:p>
            <a:r>
              <a:rPr lang="en-US" dirty="0" smtClean="0">
                <a:latin typeface="Broadway" panose="04040905080B02020502" pitchFamily="82" charset="0"/>
              </a:rPr>
              <a:t>Many thanks for your attention and your constructive comments</a:t>
            </a:r>
            <a:endParaRPr lang="en-US" dirty="0">
              <a:latin typeface="Broadway" panose="04040905080B020205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0220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41752" y="1727200"/>
            <a:ext cx="7702248" cy="36083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Zar" panose="00000400000000000000" pitchFamily="2" charset="-78"/>
              </a:rPr>
              <a:t>The establishment of </a:t>
            </a:r>
            <a:r>
              <a:rPr lang="en-US" sz="36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Zar" panose="00000400000000000000" pitchFamily="2" charset="-78"/>
              </a:rPr>
              <a:t>FTEU in 2011 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Zar" panose="00000400000000000000" pitchFamily="2" charset="-78"/>
              </a:rPr>
              <a:t>is being viewed as truly a turning point and a strategic </a:t>
            </a:r>
            <a:r>
              <a:rPr lang="en-US" sz="36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Zar" panose="00000400000000000000" pitchFamily="2" charset="-78"/>
              </a:rPr>
              <a:t>entity at the national level, following a </a:t>
            </a:r>
            <a:r>
              <a:rPr lang="en-US" sz="3600" b="1" dirty="0" smtClean="0">
                <a:solidFill>
                  <a:schemeClr val="accent2"/>
                </a:solidFill>
                <a:latin typeface="Broadway" panose="04040905080B02020502" pitchFamily="82" charset="0"/>
                <a:ea typeface="Times New Roman" panose="02020603050405020304" pitchFamily="18" charset="0"/>
                <a:cs typeface="B Zar" panose="00000400000000000000" pitchFamily="2" charset="-78"/>
              </a:rPr>
              <a:t>100 year tradition of teacher education </a:t>
            </a:r>
            <a:r>
              <a:rPr lang="en-US" sz="3600" b="1" dirty="0">
                <a:solidFill>
                  <a:schemeClr val="accent2"/>
                </a:solidFill>
                <a:latin typeface="Broadway" panose="04040905080B02020502" pitchFamily="82" charset="0"/>
                <a:ea typeface="Times New Roman" panose="02020603050405020304" pitchFamily="18" charset="0"/>
                <a:cs typeface="B Zar" panose="00000400000000000000" pitchFamily="2" charset="-78"/>
              </a:rPr>
              <a:t>I</a:t>
            </a:r>
            <a:r>
              <a:rPr lang="en-US" sz="3600" b="1" dirty="0" smtClean="0">
                <a:solidFill>
                  <a:schemeClr val="accent2"/>
                </a:solidFill>
                <a:latin typeface="Broadway" panose="04040905080B02020502" pitchFamily="82" charset="0"/>
                <a:ea typeface="Times New Roman" panose="02020603050405020304" pitchFamily="18" charset="0"/>
                <a:cs typeface="B Zar" panose="00000400000000000000" pitchFamily="2" charset="-78"/>
              </a:rPr>
              <a:t>ran </a:t>
            </a:r>
            <a:endParaRPr lang="en-US" sz="2800" b="1" dirty="0">
              <a:solidFill>
                <a:schemeClr val="accent2"/>
              </a:solidFill>
              <a:effectLst/>
              <a:latin typeface="Broadway" panose="04040905080B02020502" pitchFamily="82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8479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4934" y="961306"/>
            <a:ext cx="7131352" cy="4044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32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Zar" panose="00000400000000000000" pitchFamily="2" charset="-78"/>
              </a:rPr>
              <a:t>Accordingly, 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Zar" panose="00000400000000000000" pitchFamily="2" charset="-78"/>
              </a:rPr>
              <a:t>the strategic mission </a:t>
            </a:r>
            <a:r>
              <a:rPr lang="en-US" sz="32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Zar" panose="00000400000000000000" pitchFamily="2" charset="-78"/>
              </a:rPr>
              <a:t>embedded 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Zar" panose="00000400000000000000" pitchFamily="2" charset="-78"/>
              </a:rPr>
              <a:t>in the </a:t>
            </a:r>
            <a:r>
              <a:rPr lang="en-US" sz="32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Zar" panose="00000400000000000000" pitchFamily="2" charset="-78"/>
              </a:rPr>
              <a:t>motto chosen  for the university :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sz="3600" b="1" dirty="0" err="1" smtClean="0">
                <a:solidFill>
                  <a:schemeClr val="accent2"/>
                </a:solidFill>
                <a:latin typeface="Broadway" panose="04040905080B02020502" pitchFamily="82" charset="0"/>
                <a:ea typeface="Times New Roman" panose="02020603050405020304" pitchFamily="18" charset="0"/>
                <a:cs typeface="B Zar" panose="00000400000000000000" pitchFamily="2" charset="-78"/>
              </a:rPr>
              <a:t>Farhangian</a:t>
            </a:r>
            <a:r>
              <a:rPr lang="en-US" sz="3600" b="1" dirty="0" smtClean="0">
                <a:solidFill>
                  <a:schemeClr val="accent2"/>
                </a:solidFill>
                <a:latin typeface="Broadway" panose="04040905080B02020502" pitchFamily="82" charset="0"/>
                <a:ea typeface="Times New Roman" panose="02020603050405020304" pitchFamily="18" charset="0"/>
                <a:cs typeface="B Zar" panose="00000400000000000000" pitchFamily="2" charset="-78"/>
              </a:rPr>
              <a:t> </a:t>
            </a:r>
            <a:r>
              <a:rPr lang="en-US" sz="3600" b="1" dirty="0">
                <a:solidFill>
                  <a:schemeClr val="accent2"/>
                </a:solidFill>
                <a:latin typeface="Broadway" panose="04040905080B02020502" pitchFamily="82" charset="0"/>
                <a:ea typeface="Times New Roman" panose="02020603050405020304" pitchFamily="18" charset="0"/>
                <a:cs typeface="B Zar" panose="00000400000000000000" pitchFamily="2" charset="-78"/>
              </a:rPr>
              <a:t>University, the pillar of transformation and excellence in the education system of Iran</a:t>
            </a:r>
            <a:endParaRPr lang="en-US" sz="2800" b="1" dirty="0">
              <a:solidFill>
                <a:schemeClr val="accent2"/>
              </a:solidFill>
              <a:effectLst/>
              <a:latin typeface="Broadway" panose="04040905080B02020502" pitchFamily="82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7300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334" y="1447800"/>
            <a:ext cx="8596668" cy="39116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i="1" dirty="0" smtClean="0"/>
              <a:t>What is aimed at?</a:t>
            </a:r>
            <a:br>
              <a:rPr lang="en-US" sz="5400" b="1" i="1" dirty="0" smtClean="0"/>
            </a:br>
            <a:r>
              <a:rPr lang="en-US" sz="5400" b="1" i="1" dirty="0" smtClean="0"/>
              <a:t>What drives the the transformation and excellence reflected in the motto?</a:t>
            </a:r>
            <a:endParaRPr lang="en-US" sz="5400" b="1" i="1" dirty="0"/>
          </a:p>
        </p:txBody>
      </p:sp>
    </p:spTree>
    <p:extLst>
      <p:ext uri="{BB962C8B-B14F-4D97-AF65-F5344CB8AC3E}">
        <p14:creationId xmlns:p14="http://schemas.microsoft.com/office/powerpoint/2010/main" val="2006415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5334" y="2219959"/>
            <a:ext cx="8596668" cy="2390745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 smtClean="0"/>
              <a:t>OR</a:t>
            </a:r>
            <a:br>
              <a:rPr lang="en-US" sz="4400" b="1" dirty="0" smtClean="0"/>
            </a:br>
            <a:r>
              <a:rPr lang="en-US" sz="4400" b="1" dirty="0" smtClean="0"/>
              <a:t>How is it possible to capture the imagined state of affairs?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431840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44914" y="1403048"/>
            <a:ext cx="7199086" cy="37809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Zar" panose="00000400000000000000" pitchFamily="2" charset="-78"/>
              </a:rPr>
              <a:t>Only the </a:t>
            </a:r>
            <a:r>
              <a:rPr lang="en-US" sz="3200" b="1" dirty="0">
                <a:solidFill>
                  <a:schemeClr val="accent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Zar" panose="00000400000000000000" pitchFamily="2" charset="-78"/>
              </a:rPr>
              <a:t>most critical factor 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Zar" panose="00000400000000000000" pitchFamily="2" charset="-78"/>
              </a:rPr>
              <a:t>will be discussed... Everything else would be considered marginal in our thinking about teacher education relative to this central and encompassing factor and can, thus, be classified as a micro dimension.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5982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1996" y="2455905"/>
            <a:ext cx="9369494" cy="30076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sz="6000" dirty="0">
                <a:solidFill>
                  <a:schemeClr val="accent2"/>
                </a:solidFill>
                <a:latin typeface="Bodoni MT Black" panose="02070A03080606020203" pitchFamily="18" charset="0"/>
                <a:ea typeface="Times New Roman" panose="02020603050405020304" pitchFamily="18" charset="0"/>
                <a:cs typeface="B Zar" panose="00000400000000000000" pitchFamily="2" charset="-78"/>
              </a:rPr>
              <a:t>"Teaching as an art and teacher as an studio artist"</a:t>
            </a:r>
            <a:endParaRPr lang="en-US" sz="4800" dirty="0">
              <a:solidFill>
                <a:schemeClr val="accent2"/>
              </a:solidFill>
              <a:effectLst/>
              <a:latin typeface="Bodoni MT Black" panose="02070A03080606020203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046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48190" y="735391"/>
            <a:ext cx="7189410" cy="4747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sz="36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Zar" panose="00000400000000000000" pitchFamily="2" charset="-78"/>
              </a:rPr>
              <a:t>Main claim: 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400" dirty="0">
                <a:solidFill>
                  <a:schemeClr val="accent2"/>
                </a:solidFill>
                <a:latin typeface="Bodoni MT Black" panose="02070A03080606020203" pitchFamily="18" charset="0"/>
                <a:ea typeface="Times New Roman" panose="02020603050405020304" pitchFamily="18" charset="0"/>
                <a:cs typeface="B Zar" panose="00000400000000000000" pitchFamily="2" charset="-78"/>
              </a:rPr>
              <a:t>The effective teacher is an </a:t>
            </a:r>
            <a:r>
              <a:rPr lang="en-US" sz="4400" dirty="0" smtClean="0">
                <a:solidFill>
                  <a:schemeClr val="accent2"/>
                </a:solidFill>
                <a:latin typeface="Bodoni MT Black" panose="02070A03080606020203" pitchFamily="18" charset="0"/>
                <a:ea typeface="Times New Roman" panose="02020603050405020304" pitchFamily="18" charset="0"/>
                <a:cs typeface="B Zar" panose="00000400000000000000" pitchFamily="2" charset="-78"/>
              </a:rPr>
              <a:t>“artist”</a:t>
            </a:r>
          </a:p>
          <a:p>
            <a:pPr algn="ctr"/>
            <a:r>
              <a:rPr lang="en-US" sz="4400" dirty="0" smtClean="0">
                <a:solidFill>
                  <a:schemeClr val="accent2"/>
                </a:solidFill>
                <a:latin typeface="Bodoni MT Black" panose="02070A03080606020203" pitchFamily="18" charset="0"/>
                <a:ea typeface="Times New Roman" panose="02020603050405020304" pitchFamily="18" charset="0"/>
                <a:cs typeface="B Zar" panose="00000400000000000000" pitchFamily="2" charset="-78"/>
              </a:rPr>
              <a:t> or</a:t>
            </a:r>
          </a:p>
          <a:p>
            <a:pPr algn="ctr"/>
            <a:r>
              <a:rPr lang="en-US" sz="4400" dirty="0" smtClean="0">
                <a:solidFill>
                  <a:schemeClr val="accent2"/>
                </a:solidFill>
                <a:latin typeface="Bodoni MT Black" panose="02070A03080606020203" pitchFamily="18" charset="0"/>
                <a:ea typeface="Times New Roman" panose="02020603050405020304" pitchFamily="18" charset="0"/>
                <a:cs typeface="B Zar" panose="00000400000000000000" pitchFamily="2" charset="-78"/>
              </a:rPr>
              <a:t>“artful teaching” </a:t>
            </a:r>
            <a:r>
              <a:rPr lang="en-US" sz="4400" dirty="0">
                <a:solidFill>
                  <a:schemeClr val="accent2"/>
                </a:solidFill>
                <a:latin typeface="Bodoni MT Black" panose="02070A03080606020203" pitchFamily="18" charset="0"/>
                <a:ea typeface="Times New Roman" panose="02020603050405020304" pitchFamily="18" charset="0"/>
                <a:cs typeface="B Zar" panose="00000400000000000000" pitchFamily="2" charset="-78"/>
              </a:rPr>
              <a:t>is the most potent sense of effective teaching</a:t>
            </a:r>
            <a:endParaRPr lang="en-US" sz="4400" dirty="0">
              <a:solidFill>
                <a:schemeClr val="accent2"/>
              </a:solidFill>
              <a:latin typeface="Bodoni MT Black" panose="02070A030806060202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9524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612</TotalTime>
  <Words>867</Words>
  <Application>Microsoft Office PowerPoint</Application>
  <PresentationFormat>Widescreen</PresentationFormat>
  <Paragraphs>30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5" baseType="lpstr">
      <vt:lpstr>2  Aseman</vt:lpstr>
      <vt:lpstr>Algerian</vt:lpstr>
      <vt:lpstr>Arial</vt:lpstr>
      <vt:lpstr>B Zar</vt:lpstr>
      <vt:lpstr>Bodoni MT Black</vt:lpstr>
      <vt:lpstr>Broadway</vt:lpstr>
      <vt:lpstr>Calibri</vt:lpstr>
      <vt:lpstr>Times New Roman</vt:lpstr>
      <vt:lpstr>Trebuchet MS</vt:lpstr>
      <vt:lpstr>Wingdings 3</vt:lpstr>
      <vt:lpstr>Facet</vt:lpstr>
      <vt:lpstr>In the name of God</vt:lpstr>
      <vt:lpstr>   Farhangian University, the symbol of targeting new heights in Iranian teacher education  </vt:lpstr>
      <vt:lpstr>PowerPoint Presentation</vt:lpstr>
      <vt:lpstr>PowerPoint Presentation</vt:lpstr>
      <vt:lpstr>What is aimed at? What drives the the transformation and excellence reflected in the motto?</vt:lpstr>
      <vt:lpstr>OR How is it possible to capture the imagined state of affairs?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Many thanks for your attention and your constructive comments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Farhangian University, the symbol of achieving new heights in Iranian teacher education  </dc:title>
  <dc:creator>Dr mahmoudohammadi mehrmohammadi</dc:creator>
  <cp:lastModifiedBy>Dr mahmoudohammadi mehrmohammadi</cp:lastModifiedBy>
  <cp:revision>49</cp:revision>
  <dcterms:created xsi:type="dcterms:W3CDTF">2017-07-03T14:28:34Z</dcterms:created>
  <dcterms:modified xsi:type="dcterms:W3CDTF">2017-07-19T04:55:16Z</dcterms:modified>
</cp:coreProperties>
</file>